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4"/>
  </p:notesMasterIdLst>
  <p:sldIdLst>
    <p:sldId id="276" r:id="rId2"/>
    <p:sldId id="282" r:id="rId3"/>
    <p:sldId id="283" r:id="rId4"/>
    <p:sldId id="277" r:id="rId5"/>
    <p:sldId id="263" r:id="rId6"/>
    <p:sldId id="272" r:id="rId7"/>
    <p:sldId id="268" r:id="rId8"/>
    <p:sldId id="278" r:id="rId9"/>
    <p:sldId id="279" r:id="rId10"/>
    <p:sldId id="264" r:id="rId11"/>
    <p:sldId id="265" r:id="rId12"/>
    <p:sldId id="266" r:id="rId13"/>
    <p:sldId id="267" r:id="rId14"/>
    <p:sldId id="281" r:id="rId15"/>
    <p:sldId id="269" r:id="rId16"/>
    <p:sldId id="273" r:id="rId17"/>
    <p:sldId id="274" r:id="rId18"/>
    <p:sldId id="280" r:id="rId19"/>
    <p:sldId id="270" r:id="rId20"/>
    <p:sldId id="271" r:id="rId21"/>
    <p:sldId id="275" r:id="rId22"/>
    <p:sldId id="284" r:id="rId23"/>
    <p:sldId id="285" r:id="rId24"/>
    <p:sldId id="256" r:id="rId25"/>
    <p:sldId id="257" r:id="rId26"/>
    <p:sldId id="286" r:id="rId27"/>
    <p:sldId id="258" r:id="rId28"/>
    <p:sldId id="261" r:id="rId29"/>
    <p:sldId id="260" r:id="rId30"/>
    <p:sldId id="262" r:id="rId31"/>
    <p:sldId id="259" r:id="rId32"/>
    <p:sldId id="287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>
      <p:cViewPr varScale="1">
        <p:scale>
          <a:sx n="104" d="100"/>
          <a:sy n="104" d="100"/>
        </p:scale>
        <p:origin x="3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FDF6BCB-A1BA-9815-C6C2-A9F519DE54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8C0AC13-6A60-4F03-DFE7-CD2A1D8F51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AEDE7460-5418-C665-7370-F6850B0941A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EEF00BB-1839-D5B6-F4B6-2AC2700E5C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E98FEF7C-ECF1-6BB0-07B5-B79BC3F614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519DA28F-9AD1-D5F9-F37A-D63046B99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51C989E-8FA2-49A8-9FB4-DBEB2BD3BFF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34F786-F3BB-8476-E212-0A175333DA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2434F-7111-4391-85A9-8D96FD072569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4604CD3-6AA0-5A67-5A05-E40E7D02FA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93ACFB8-A864-D191-7A52-64B3541EA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5C7741-130F-54EA-1065-E08949C052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F7E4F-9EF2-4F1A-8E60-B03E2D0F5284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2728AE16-DF98-ED07-DA60-62668901FA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E2559159-C88F-F66A-D695-EB2A9D02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3F1667A-54A4-C980-97E9-D7693C5599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4186B-6E81-4D6A-9A38-3924183C12F5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C1074C13-87A3-A309-5035-69DA9FCC7FA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5CD7CC8-DF36-7E4A-22FC-9058172A5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6794DBC-A3E5-CFED-FB34-9A1E7A3AF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40ED4-B54D-4043-B777-07A774A7556B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EDC904B6-B4E8-D3F6-1B63-3602A8EB0C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D44DBC4F-020D-5BC0-12B4-068A0111F6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1BD5629-3061-5786-9A87-725B622C9A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AE1FC-67DD-4C7F-AA9B-7C025EDC2FE0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6D45ABC5-77AB-013E-3D56-AB52E1FEFD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AD6C978E-A49C-BF93-79E2-C93C23D05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2B1396E-8FBC-2055-5692-03B9219AB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5AEBA-63C7-4796-B6A8-0710FB57E9D9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87FCF1D3-E892-0E1B-B18D-7C9A14AF43B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05E50CF0-7148-6FC6-FEEA-7516A2828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3A37FB-C60A-F367-3DD2-890271C609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61645E-3529-4D0C-8AEE-EDA626370DD4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08DCE465-F4C0-A695-D7EC-9949713F7D2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2FC1D27-AB2A-A148-188C-384B03CA5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1FAFD1-A59E-7E0F-3C5F-1B33295019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D496F-28F6-468B-BD39-167FD32F9267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EE481287-9F4B-00F8-B072-2552DDEAE0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AD0D570E-DCA1-FC19-D60B-50ACCC13B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C997629-30F7-4DA3-0FA9-CEE7C9AC7A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8412B-A479-4C9C-B5C0-E983087B88CC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3DFEA025-BBF8-4DA4-ACA8-D01C495651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4DBB489-C55B-EC7C-21F7-C0A2FEAE1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CA3901E-825C-0388-3F0F-D15F87059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A4E3F-EAA7-45D0-9018-4B7F17860595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102C85A8-1AC1-D933-6824-C732EBAF1E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8C9B72B4-10B6-F5AB-0BAF-0793726B9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7E0DA1-0B36-48B0-A463-577D6653E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3747B-1CAE-4C2F-936A-7CEFE08F4111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0EEAEAA6-3E87-CA19-1BF3-E6F00ED8B2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F61B372-E093-BB74-B2C8-BD1A8727D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5E61B5F-440D-5454-D3D9-F7894DE72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6D5ADE-FC31-4611-A9F2-2713B867DA0C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F89CD40D-C151-3227-0E00-8CC465CD3C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61D93FE-739B-041D-58F7-A27E498A6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7A69A1-01EB-82A2-CE0C-48E81BB792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6C1280-B81B-4083-B481-7EE2BC1DFE0E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FE8245BB-E4EB-13AF-222E-356F989EBA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87ABB4B-7AF9-FABA-C172-B57FA723F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9E2D56-A859-DDF3-5711-6E0BDE3B91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35843-3674-4930-8502-C3EFF90592C4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04A2D2C8-C66B-4EA6-21C0-2309DAD845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F4D945F-B402-320E-7C9F-110E2B50D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DDCFFB-131A-083A-A015-E5F2A7A7C0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764B1-7DAC-4651-BBEF-4E60E00C2105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8EC0AB3-9365-E414-12B1-C3BE61E33D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82AC504-3238-02BD-4E51-5A87A8FA4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7C65406-3E95-FF8C-96C3-30D0C6D4A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E3976-49B1-4E60-BF1D-F4CD5FC10663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586C7D83-C90D-C622-3674-E0733E0882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69A1F2A-BA0F-D804-FC2F-9F6A145A0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36194C-B587-2DB4-9E2C-1C7ACDAF25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9638F-56DB-4C66-8654-2918A71A3532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806301B6-0C1B-63AB-40EF-8F46487564F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198C9F8-96DD-1ADB-D8AA-C40B1360D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01AF9A-2896-8E1D-3B18-94E9CFFF5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296A0-4433-4627-9393-8F2E59ED491E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C1C380CD-6CD0-3CFB-15AC-3F8AB4E93D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192ABCB-6A74-8EB6-D887-169C8F9F3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AE2F9D-06D5-75C7-C3B4-E8EE44D534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0F7B2-314F-480E-A612-9E7A0CCF8F0B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7FA1E57-447E-7BA9-20B7-7189E19359E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0D35E21-D023-C11F-1CDF-B043313B3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72A3F4A-0E80-A12A-8030-D15169AC0A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CBD535-F71D-48B6-9105-93BC7B71D4CB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97E00DF6-A0D0-9C67-0041-E8D5534AA14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CC4ADDF-25AE-A24F-E84D-6BCA587D7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F70CCC-D3FC-E69B-EBEA-DB061B372A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93AAC-629C-4167-9E7E-A1DED3EE3FE3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4D2A722D-CF74-8D83-2473-CF77D486D30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2BF96D5-AA13-11A3-9781-E595EA584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833CB18-570C-6E11-C846-590CFCA2EB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D9CA4-BE3C-447D-865B-EDBFD1F48FE5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2F99F4FE-CCFC-707B-C950-5F3142B529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8D40B68-9C58-8DA1-A737-079F4EF2E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E94A0AD-14F4-0FA2-2E0F-B5B88017E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BCC1C-91D8-4F72-971F-D69DBED4C7A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D227C678-7E9C-59CA-52CF-6FDA55A068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167B46F-A65E-74B8-DC72-E3CB45315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CA11B5-854C-E429-DA37-03EB7C780C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4531F-DC2D-4F12-8307-18853105D27A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8304C07A-C6C7-C910-718F-2B1317882B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B5E9F0E-CE6B-E1A1-32FB-4277AF0B1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AE1581-6E48-C42B-09A9-D255370393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ED84A-7210-4088-99A0-79B666B2F5C9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49151D9B-9956-E532-F324-95AD146542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E972D4F5-DAC2-6C92-8ED2-B5DAB56DF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56B4EA-0C61-29A0-0A51-5B24B701C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DB2E5-2952-4B23-B888-7F98A03A2D4F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E67D8EDC-446C-F7D2-5496-C4DBE7E639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715EBA99-6CC9-B2BF-1895-C71655430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0D1C2E-57B5-E62F-A44D-A359AB22B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D540A-7082-46F7-9476-BDABB5A8F412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069FD0FD-E794-8C0E-032A-F321907BB17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EE37759-1E82-7E22-70A8-E49FC6D13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844B4F1-CA31-F9B6-9C39-5F69917740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F439E-36D9-4DAF-9559-738B32CD2734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020D751F-1114-E021-41D2-C3FE122BD6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97E8725-7C45-EC33-2E42-B1FF53DAE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2604260-0D8B-BB7A-C58F-A18EF17AE1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E1902-863B-4B37-ACF3-70568EC7317C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4E0A81E6-7105-D7DB-BF4F-17739FB64B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45B42B5-348E-A866-FB9B-2E29FDBED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612A15-3416-0A4B-7FCE-E4EEA625A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C77C2-19D1-4250-81AE-3AF9952F5D0A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8919E2E-5C8D-532C-A652-CED7311D8E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E261391-11AE-3FFA-E5D8-97EB345CB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97F819E-7CF3-75C8-B4CD-7B524214A5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0A9C0C-678C-412B-9E0A-FD5B1998CF58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668A93E3-84E3-F231-1AA1-8E463D8A7F7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C1A1BC2-F399-09E2-81B7-89811B31A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9630CE-3140-D96A-32EA-06BCA212D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EF451-F698-4903-A283-8B3E396F43EC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790032AE-092A-2A77-9639-D787C9A80D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DDEAF37-ECD0-D672-2CE4-C4EF843EC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>
            <a:extLst>
              <a:ext uri="{FF2B5EF4-FFF2-40B4-BE49-F238E27FC236}">
                <a16:creationId xmlns:a16="http://schemas.microsoft.com/office/drawing/2014/main" id="{2FBE333F-1794-C1DA-458A-B5DC58037523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9699" name="Freeform 3">
              <a:extLst>
                <a:ext uri="{FF2B5EF4-FFF2-40B4-BE49-F238E27FC236}">
                  <a16:creationId xmlns:a16="http://schemas.microsoft.com/office/drawing/2014/main" id="{3ACF5B05-126E-87E0-6BAF-8377EC270CD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0" name="Freeform 4">
              <a:extLst>
                <a:ext uri="{FF2B5EF4-FFF2-40B4-BE49-F238E27FC236}">
                  <a16:creationId xmlns:a16="http://schemas.microsoft.com/office/drawing/2014/main" id="{6C951553-71E3-07A8-2078-FE6C1467F62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1" name="Freeform 5">
              <a:extLst>
                <a:ext uri="{FF2B5EF4-FFF2-40B4-BE49-F238E27FC236}">
                  <a16:creationId xmlns:a16="http://schemas.microsoft.com/office/drawing/2014/main" id="{E904D770-B5AB-F6BB-5CB3-D3BE7AA86DB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2" name="Freeform 6">
              <a:extLst>
                <a:ext uri="{FF2B5EF4-FFF2-40B4-BE49-F238E27FC236}">
                  <a16:creationId xmlns:a16="http://schemas.microsoft.com/office/drawing/2014/main" id="{B24EE80B-625D-BF99-CF38-AC710491FE5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3" name="Freeform 7">
              <a:extLst>
                <a:ext uri="{FF2B5EF4-FFF2-40B4-BE49-F238E27FC236}">
                  <a16:creationId xmlns:a16="http://schemas.microsoft.com/office/drawing/2014/main" id="{A3D632F1-73D0-79E1-B6F6-57930090963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4" name="Freeform 8">
              <a:extLst>
                <a:ext uri="{FF2B5EF4-FFF2-40B4-BE49-F238E27FC236}">
                  <a16:creationId xmlns:a16="http://schemas.microsoft.com/office/drawing/2014/main" id="{706E48FC-1957-7559-9F01-942488312E5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5" name="Freeform 9">
              <a:extLst>
                <a:ext uri="{FF2B5EF4-FFF2-40B4-BE49-F238E27FC236}">
                  <a16:creationId xmlns:a16="http://schemas.microsoft.com/office/drawing/2014/main" id="{5E1F8BBE-A938-02E8-1F68-E9C64DB1CC1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6" name="Freeform 10">
              <a:extLst>
                <a:ext uri="{FF2B5EF4-FFF2-40B4-BE49-F238E27FC236}">
                  <a16:creationId xmlns:a16="http://schemas.microsoft.com/office/drawing/2014/main" id="{A0479235-2CA1-D328-B613-5A196E1D00A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7" name="Freeform 11">
              <a:extLst>
                <a:ext uri="{FF2B5EF4-FFF2-40B4-BE49-F238E27FC236}">
                  <a16:creationId xmlns:a16="http://schemas.microsoft.com/office/drawing/2014/main" id="{288F1CED-438F-DD60-C0F2-7D796FB12C0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8" name="Freeform 12">
              <a:extLst>
                <a:ext uri="{FF2B5EF4-FFF2-40B4-BE49-F238E27FC236}">
                  <a16:creationId xmlns:a16="http://schemas.microsoft.com/office/drawing/2014/main" id="{49DFD643-1E35-BF17-3905-D488B5B22F5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9" name="Freeform 13">
              <a:extLst>
                <a:ext uri="{FF2B5EF4-FFF2-40B4-BE49-F238E27FC236}">
                  <a16:creationId xmlns:a16="http://schemas.microsoft.com/office/drawing/2014/main" id="{BF45A2F9-FE7D-EAE0-ECE7-2FB20932A4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0" name="Freeform 14">
              <a:extLst>
                <a:ext uri="{FF2B5EF4-FFF2-40B4-BE49-F238E27FC236}">
                  <a16:creationId xmlns:a16="http://schemas.microsoft.com/office/drawing/2014/main" id="{10B9183F-5BEA-EFB9-AB42-F7ECA509FF7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1" name="Freeform 15">
              <a:extLst>
                <a:ext uri="{FF2B5EF4-FFF2-40B4-BE49-F238E27FC236}">
                  <a16:creationId xmlns:a16="http://schemas.microsoft.com/office/drawing/2014/main" id="{2E0AA21B-A77C-8CF0-51F1-16E27A1A8DA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Freeform 16">
              <a:extLst>
                <a:ext uri="{FF2B5EF4-FFF2-40B4-BE49-F238E27FC236}">
                  <a16:creationId xmlns:a16="http://schemas.microsoft.com/office/drawing/2014/main" id="{0D4AA1A0-F357-D058-9D81-EF238D54FE2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3" name="Freeform 17">
              <a:extLst>
                <a:ext uri="{FF2B5EF4-FFF2-40B4-BE49-F238E27FC236}">
                  <a16:creationId xmlns:a16="http://schemas.microsoft.com/office/drawing/2014/main" id="{90CE6799-79C5-34BD-BE3E-6C369E89966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714" name="Rectangle 18">
            <a:extLst>
              <a:ext uri="{FF2B5EF4-FFF2-40B4-BE49-F238E27FC236}">
                <a16:creationId xmlns:a16="http://schemas.microsoft.com/office/drawing/2014/main" id="{E4682328-4250-98A2-4CF5-317C284AE98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29715" name="Rectangle 19">
            <a:extLst>
              <a:ext uri="{FF2B5EF4-FFF2-40B4-BE49-F238E27FC236}">
                <a16:creationId xmlns:a16="http://schemas.microsoft.com/office/drawing/2014/main" id="{64A3ABC4-B5D0-93E8-8F42-EBF6F8CE2C0C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29716" name="Rectangle 20">
            <a:extLst>
              <a:ext uri="{FF2B5EF4-FFF2-40B4-BE49-F238E27FC236}">
                <a16:creationId xmlns:a16="http://schemas.microsoft.com/office/drawing/2014/main" id="{070E8325-5251-3974-D91B-549498F3FF5D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9717" name="Rectangle 21">
            <a:extLst>
              <a:ext uri="{FF2B5EF4-FFF2-40B4-BE49-F238E27FC236}">
                <a16:creationId xmlns:a16="http://schemas.microsoft.com/office/drawing/2014/main" id="{085C415E-E1B5-FA8F-C3FD-0B1A688B82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29718" name="Rectangle 22">
            <a:extLst>
              <a:ext uri="{FF2B5EF4-FFF2-40B4-BE49-F238E27FC236}">
                <a16:creationId xmlns:a16="http://schemas.microsoft.com/office/drawing/2014/main" id="{B4DDC766-15AF-3C89-8557-84ABA35D0B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3DA043-6097-44A1-8A7F-D0F3B0D7586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C8DEE-9EF6-4D66-34D5-30C88376E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34C9C-1D9C-9261-EABA-88D72F47D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D12B5-B36D-4042-2CE7-91253CCE1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C137B-3884-B0F3-B0AE-958DED2F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2F94A-C9A8-F65F-031A-C1390638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11BB-63EE-4B87-8B42-AF6B65C769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747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932F25-B822-F7C5-D872-643A96FB2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1DF2B-C787-2DDF-561C-06DAA8EF1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ED49D-DB62-B479-1BB1-B59EF9A4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FD152-448E-18BF-DE82-D90BDC86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8CDE2-4C99-5489-8B48-43573007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07BB0-9F3D-4B87-8E6C-020971009E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90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61BEF-B671-45CB-E961-FF04738B0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EB0C0-913F-6C9A-73CE-F9020B96F34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6D71F6-BFC3-2FFE-187F-B45C9B5BFED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91B7A6-0B2D-12FD-9DB5-8C0B9DACC9B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214EAD-BFD6-9DC7-D901-F4387F42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4A56998-D608-F6E0-AD4F-EDCE1833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051064-9138-7847-C53E-E6732EC7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F404A47-FD88-49DB-91DC-2BEA8D3439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691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D778-69E2-88C9-D855-3CCA3276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B2EEB-422A-9269-6858-9F5507A2904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27B99-59F7-6A3A-EC2C-78765928E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3BE26-8B17-0B9F-ABB2-5E569FD8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2B2FE-2754-A189-B5BA-AB5F047F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8AC8C7-DF9F-384C-92AF-BD08BE44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3FCF64C-5C2B-4C39-98E0-5E9741E62F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63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C00B6-EF2A-1EC1-DA4F-E5227BC5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22034-BAE1-4A4A-2474-77E246C3F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73FBA-D50C-6E45-8626-EF0031D18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711B8-A655-CF1C-406D-8E73291E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61159-CDBC-0024-0052-1A32E9D6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C753C-8CCB-41C4-ABE8-AC57BABAF46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909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4C34-2446-0282-6844-AB04AF94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CF0E-832D-0CB9-0D8F-6149F88CC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E27C5-7F20-6D94-E531-C882A16B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1EF24-DB78-D823-470C-C9321A4F4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1B4B-8A7F-B578-5056-897FF3B4D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7913E-5CB8-470C-97FE-7552941207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959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1E8E-558B-FBFB-C982-6F5E6DC3B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F767E-3ED5-4FC6-D50E-5A43E5308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E80964-7E43-2D09-8F94-11959FD94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2D4EC-9BC6-5C5A-3F30-4898CB48C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310CE-11F3-6E7C-F89E-B61BA672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3CF87-EDE6-E336-7198-4D932616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CB598-87C0-403E-9766-EB0754E34B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152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B653-AFCE-9B60-9186-F0B33A45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D278C-BBFA-B015-1E67-5808ED8CD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663B1-5689-5F9A-7F13-39644C9A9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EDA4A-B4F4-C66B-2147-97CC67101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472937-E9D0-B322-6CA3-98A744B78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FF6FD-958C-F0DC-9387-81860130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BA439-CC4E-7896-D2EC-53B282F94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D8BFB-B6CE-FABC-9D71-DE6EC610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3D7C1-049B-4B37-8D92-41AC1B45C4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67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7AC8-7FBB-AA27-9DB0-F7A0832D5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4D505-255F-7F03-D79E-03099355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B1455-D64F-6FEE-5E1F-9D5C8A8A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95523-676F-86A3-C44D-68E653EC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FA4B0-59EA-4C1A-9CD5-559683B8EDB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720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D946D-06BD-C64B-7F2B-9EB4E6B8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FF607-8B70-A796-B157-2BA55754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DACFE-5F2F-9B4B-7A66-2B82D8B2D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4FEF7-FB8F-4A91-AD21-6BFA92EA9C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734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89C2-208D-1A97-5D8C-580836AC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16F1A-79F4-C86B-5922-1EB9CE29E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02AE6-8CC0-1C72-8C27-D36C0A582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57E22-5CCC-398F-BAF2-1DFDAA8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3DC90-A178-C172-2604-52FDF7BF3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CC9A6-7867-01C6-C0D0-D9FD89AC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FEBE3-F80B-4572-A57E-BE85A1BC4A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854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E887-5CC7-083E-2F20-DD40387F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9DA22-6AD0-5C41-DCB2-B15422320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75181-8382-520D-2379-0DA3EF0E8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6EA95-999F-7433-F9C5-B3ECB53E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93BB9-3DEF-D990-AF8B-26C247C0A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D5B1E-790A-1673-1D13-A213E1EB2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00559-8B3B-44D5-A8B0-0610918C0E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82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FD5CE846-8810-31CC-3D64-4EFDBDB83225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8675" name="Freeform 3">
              <a:extLst>
                <a:ext uri="{FF2B5EF4-FFF2-40B4-BE49-F238E27FC236}">
                  <a16:creationId xmlns:a16="http://schemas.microsoft.com/office/drawing/2014/main" id="{49875353-E9EA-D83C-759E-1258B6E55C2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76" name="Freeform 4">
              <a:extLst>
                <a:ext uri="{FF2B5EF4-FFF2-40B4-BE49-F238E27FC236}">
                  <a16:creationId xmlns:a16="http://schemas.microsoft.com/office/drawing/2014/main" id="{0B4ACBFF-7AD3-9F88-504D-39821124F1E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77" name="Freeform 5">
              <a:extLst>
                <a:ext uri="{FF2B5EF4-FFF2-40B4-BE49-F238E27FC236}">
                  <a16:creationId xmlns:a16="http://schemas.microsoft.com/office/drawing/2014/main" id="{69218510-41CB-1529-1829-7F7E1FD6E8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78" name="Freeform 6">
              <a:extLst>
                <a:ext uri="{FF2B5EF4-FFF2-40B4-BE49-F238E27FC236}">
                  <a16:creationId xmlns:a16="http://schemas.microsoft.com/office/drawing/2014/main" id="{ED0BE94A-75CA-114F-4105-25147F0E87E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79" name="Freeform 7">
              <a:extLst>
                <a:ext uri="{FF2B5EF4-FFF2-40B4-BE49-F238E27FC236}">
                  <a16:creationId xmlns:a16="http://schemas.microsoft.com/office/drawing/2014/main" id="{FFFD5A9F-AC4B-9006-A57A-22DCBB1A73B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0" name="Freeform 8">
              <a:extLst>
                <a:ext uri="{FF2B5EF4-FFF2-40B4-BE49-F238E27FC236}">
                  <a16:creationId xmlns:a16="http://schemas.microsoft.com/office/drawing/2014/main" id="{FA8E9714-FD08-F679-EFDC-3B3E679E21D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1" name="Freeform 9">
              <a:extLst>
                <a:ext uri="{FF2B5EF4-FFF2-40B4-BE49-F238E27FC236}">
                  <a16:creationId xmlns:a16="http://schemas.microsoft.com/office/drawing/2014/main" id="{8B8EDA3E-5C95-BF60-86EA-95436D1D62C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2" name="Freeform 10">
              <a:extLst>
                <a:ext uri="{FF2B5EF4-FFF2-40B4-BE49-F238E27FC236}">
                  <a16:creationId xmlns:a16="http://schemas.microsoft.com/office/drawing/2014/main" id="{AB6D4282-273A-E59C-8FAC-7EB5F5796CF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3" name="Freeform 11">
              <a:extLst>
                <a:ext uri="{FF2B5EF4-FFF2-40B4-BE49-F238E27FC236}">
                  <a16:creationId xmlns:a16="http://schemas.microsoft.com/office/drawing/2014/main" id="{4FC1A528-B778-59A1-F5A7-6AC38767DC6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Freeform 12">
              <a:extLst>
                <a:ext uri="{FF2B5EF4-FFF2-40B4-BE49-F238E27FC236}">
                  <a16:creationId xmlns:a16="http://schemas.microsoft.com/office/drawing/2014/main" id="{C64C7859-0C43-CA04-C70C-AC20696C49D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Freeform 13">
              <a:extLst>
                <a:ext uri="{FF2B5EF4-FFF2-40B4-BE49-F238E27FC236}">
                  <a16:creationId xmlns:a16="http://schemas.microsoft.com/office/drawing/2014/main" id="{B5BE8B11-80DC-2AB7-7E61-2AFDE3A5D37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Freeform 14">
              <a:extLst>
                <a:ext uri="{FF2B5EF4-FFF2-40B4-BE49-F238E27FC236}">
                  <a16:creationId xmlns:a16="http://schemas.microsoft.com/office/drawing/2014/main" id="{7BF3ADBA-C3C2-6FEF-6964-74470BA45C8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7" name="Freeform 15">
              <a:extLst>
                <a:ext uri="{FF2B5EF4-FFF2-40B4-BE49-F238E27FC236}">
                  <a16:creationId xmlns:a16="http://schemas.microsoft.com/office/drawing/2014/main" id="{BA743FD6-E76F-1031-E64B-1526F68BDB8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8" name="Freeform 16">
              <a:extLst>
                <a:ext uri="{FF2B5EF4-FFF2-40B4-BE49-F238E27FC236}">
                  <a16:creationId xmlns:a16="http://schemas.microsoft.com/office/drawing/2014/main" id="{9263418A-5F01-2922-FB7E-C9B0217E106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689" name="Freeform 17">
              <a:extLst>
                <a:ext uri="{FF2B5EF4-FFF2-40B4-BE49-F238E27FC236}">
                  <a16:creationId xmlns:a16="http://schemas.microsoft.com/office/drawing/2014/main" id="{43AF1393-3493-AF86-E2DB-C28C8CBD5F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8690" name="Rectangle 18">
            <a:extLst>
              <a:ext uri="{FF2B5EF4-FFF2-40B4-BE49-F238E27FC236}">
                <a16:creationId xmlns:a16="http://schemas.microsoft.com/office/drawing/2014/main" id="{52AE4579-DC03-AC1B-EBBD-50F8BFA12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8691" name="Rectangle 19">
            <a:extLst>
              <a:ext uri="{FF2B5EF4-FFF2-40B4-BE49-F238E27FC236}">
                <a16:creationId xmlns:a16="http://schemas.microsoft.com/office/drawing/2014/main" id="{F8648EFD-26C4-4F51-8579-95A40FA719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altLang="en-US"/>
          </a:p>
        </p:txBody>
      </p:sp>
      <p:sp>
        <p:nvSpPr>
          <p:cNvPr id="28692" name="Rectangle 20">
            <a:extLst>
              <a:ext uri="{FF2B5EF4-FFF2-40B4-BE49-F238E27FC236}">
                <a16:creationId xmlns:a16="http://schemas.microsoft.com/office/drawing/2014/main" id="{47C386CA-2265-236C-6500-B6839C2924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GB" altLang="en-US"/>
          </a:p>
        </p:txBody>
      </p:sp>
      <p:sp>
        <p:nvSpPr>
          <p:cNvPr id="28693" name="Rectangle 21">
            <a:extLst>
              <a:ext uri="{FF2B5EF4-FFF2-40B4-BE49-F238E27FC236}">
                <a16:creationId xmlns:a16="http://schemas.microsoft.com/office/drawing/2014/main" id="{FCFE55FE-BFE1-3262-A99F-02F35C4C12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1CD73DD-4267-45DA-B91C-CDDB3AF26C1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8694" name="Rectangle 22">
            <a:extLst>
              <a:ext uri="{FF2B5EF4-FFF2-40B4-BE49-F238E27FC236}">
                <a16:creationId xmlns:a16="http://schemas.microsoft.com/office/drawing/2014/main" id="{948D7EE6-6B89-B01E-ABCB-79607E8582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tchams.suffolk.sch.uk/habitats/owl.ht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tchams.suffolk.sch.uk/habitats/badger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INDOWS\Web\Wallpaper\Red%20moon%20desert.jpg" TargetMode="Externa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029668F-135A-2817-5A59-82F24AFF9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Year 7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E0E762D-4986-DA0C-F677-1CDF554D74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>
                <a:latin typeface="Comic Sans MS" panose="030F0702030302020204" pitchFamily="66" charset="0"/>
              </a:rPr>
              <a:t>Environment and Feeding Relationships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800">
              <a:latin typeface="Comic Sans MS" panose="030F0702030302020204" pitchFamily="66" charset="0"/>
            </a:endParaRPr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9F3FD488-D0B4-3602-ABBA-5CB4BB68EC3F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924175"/>
            <a:ext cx="3455988" cy="278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0" name="Picture 10">
            <a:extLst>
              <a:ext uri="{FF2B5EF4-FFF2-40B4-BE49-F238E27FC236}">
                <a16:creationId xmlns:a16="http://schemas.microsoft.com/office/drawing/2014/main" id="{AD122EE0-6236-27F2-A5FF-BB88E0EB393A}"/>
              </a:ext>
            </a:extLst>
          </p:cNvPr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549275"/>
            <a:ext cx="1574800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F794974-2DFA-BFA1-5321-CAB9B3679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latin typeface="Comic Sans MS" panose="030F0702030302020204" pitchFamily="66" charset="0"/>
              </a:rPr>
              <a:t>A frog is an amphibian because it lives in water and on land.</a:t>
            </a:r>
            <a:r>
              <a:rPr lang="en-GB" altLang="en-US" sz="4000"/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2D86FEB-97EE-806D-AFF7-1534E14DD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4E355205-628C-4651-FF98-4A8DA17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060575"/>
            <a:ext cx="6408737" cy="36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04D7473-DE72-3593-F364-43AB9E63A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latin typeface="Comic Sans MS" panose="030F0702030302020204" pitchFamily="66" charset="0"/>
              </a:rPr>
              <a:t>Fish live and breathe in water. This is a stickleback.</a:t>
            </a:r>
            <a:r>
              <a:rPr lang="en-GB" altLang="en-US" sz="4000"/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01DFC22-15B7-8E2E-12B4-ABA6E2E2D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59397520-7373-A237-DC0C-BC411EAF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7777163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C025D57-5154-8779-5786-30DAAE81E1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z="4000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3CB3FD76-4ECA-84DB-E47F-D66DD7A35B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43363" cy="2519363"/>
          </a:xfrm>
        </p:spPr>
        <p:txBody>
          <a:bodyPr/>
          <a:lstStyle/>
          <a:p>
            <a:r>
              <a:rPr lang="en-GB" altLang="en-US" sz="2800">
                <a:latin typeface="Comic Sans MS" panose="030F0702030302020204" pitchFamily="66" charset="0"/>
              </a:rPr>
              <a:t>Pond skaters live on the water surface.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A938E249-B4BE-BB44-2F7D-939F2D0BEAB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FEC47B9B-2C36-F3EC-B90B-710B475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1188"/>
            <a:ext cx="6624638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1A13109-37D6-1458-D9F7-2F5D91F62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/>
              <a:t>Ducks are birds that have waterproof feathers. They live on a pond and on land.</a:t>
            </a:r>
            <a:r>
              <a:rPr lang="en-GB" altLang="en-US" sz="4000"/>
              <a:t>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DAE22A7-01E7-9494-2599-23F3AF3D5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3A8C128A-4638-4FCC-89BE-870FB0FAD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79563"/>
            <a:ext cx="6911975" cy="50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281CCF7-1659-B913-8F10-140C3BA46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Woodland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8F63E2E-D1E9-68A2-8784-21CFFABA5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82671008-B9D5-39DB-98D0-2E8AAD5F8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408737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B7CE486-5F78-FD00-1131-3109D8E7A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latin typeface="Comic Sans MS" panose="030F0702030302020204" pitchFamily="66" charset="0"/>
              </a:rPr>
              <a:t>Birds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F67E9152-6285-F671-1A9D-C8361209A2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4000"/>
              <a:t>Birds, such as this robin, make their nests in trees and hedges.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5376485F-C995-0545-0467-0ABB7A75D1C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05DAA832-14B5-0BC2-6D39-FE5C648D8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224337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29751FD-CB6E-4386-778E-C67D3ED1E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/>
              <a:t>A badger makes it’s home under the ground. It sleeps during the day and is awake at </a:t>
            </a:r>
            <a:r>
              <a:rPr lang="en-GB" altLang="en-US" sz="2400">
                <a:hlinkClick r:id="rId3"/>
              </a:rPr>
              <a:t>night</a:t>
            </a:r>
            <a:r>
              <a:rPr lang="en-GB" altLang="en-US" sz="2400"/>
              <a:t>.</a:t>
            </a:r>
            <a:r>
              <a:rPr lang="en-GB" altLang="en-US"/>
              <a:t> 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C55053F-0756-0ADE-3E20-76485BCE60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70150BAF-3F5E-531D-1A16-3E3733A22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91356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C826B02-17AA-C74B-35D5-AEE3DC634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Owl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0718D0BE-038E-AA28-829C-F045F3AE55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29BD0197-C18B-04E7-C117-9A912EC9B51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sz="3600"/>
              <a:t>An Owl is a bird that sleeps during the day and is awake at </a:t>
            </a:r>
            <a:r>
              <a:rPr lang="en-GB" altLang="en-US" sz="3600">
                <a:hlinkClick r:id="rId3"/>
              </a:rPr>
              <a:t>night</a:t>
            </a:r>
            <a:r>
              <a:rPr lang="en-GB" altLang="en-US" sz="3600"/>
              <a:t>.</a:t>
            </a: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171D1579-CF21-75C2-8635-DCBBC1BC7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960812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2157F9F-0B28-FA67-3952-F4F9125F1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Hedge</a:t>
            </a:r>
            <a:r>
              <a:rPr lang="en-GB" altLang="en-US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7E27BE2-D39D-52B5-E1ED-F106CEE781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800"/>
              <a:t> 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E32A7035-1143-518F-B2CC-AF9DD62D554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341438"/>
            <a:ext cx="6697662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DFC1D0F-5B7E-3871-D118-4E0515860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A hedgehog is a prickly mammal that sleeps through the winter.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E1333B9-597B-6666-4AF7-2456A1476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3213" y="4076700"/>
            <a:ext cx="8229600" cy="4525963"/>
          </a:xfrm>
        </p:spPr>
        <p:txBody>
          <a:bodyPr/>
          <a:lstStyle/>
          <a:p>
            <a:endParaRPr lang="en-US" altLang="en-US"/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8697F943-B595-B3BE-0D1E-4A6ED4402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192837" cy="440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E0EE896-1D65-3EBE-8011-8924432CD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Objectives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A31905B-D18E-A21A-FF96-4ACA862C7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/>
              <a:t>In today’s lesson you will learn:</a:t>
            </a:r>
          </a:p>
          <a:p>
            <a:r>
              <a:rPr lang="en-GB" altLang="en-US"/>
              <a:t>About the different </a:t>
            </a:r>
            <a:r>
              <a:rPr lang="en-GB" altLang="en-US" u="sng"/>
              <a:t>habitats</a:t>
            </a:r>
            <a:r>
              <a:rPr lang="en-GB" altLang="en-US"/>
              <a:t> organisms live in.</a:t>
            </a:r>
          </a:p>
          <a:p>
            <a:r>
              <a:rPr lang="en-GB" altLang="en-US"/>
              <a:t>How to describe the </a:t>
            </a:r>
            <a:r>
              <a:rPr lang="en-GB" altLang="en-US" u="sng"/>
              <a:t>environment</a:t>
            </a:r>
            <a:r>
              <a:rPr lang="en-GB" altLang="en-US"/>
              <a:t> of different habitats.</a:t>
            </a:r>
          </a:p>
          <a:p>
            <a:r>
              <a:rPr lang="en-GB" altLang="en-US"/>
              <a:t>About the special </a:t>
            </a:r>
            <a:r>
              <a:rPr lang="en-GB" altLang="en-US" u="sng"/>
              <a:t>adaptations</a:t>
            </a:r>
            <a:r>
              <a:rPr lang="en-GB" altLang="en-US"/>
              <a:t> that organisms have to help them live in their habitat.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A6E0772-AC6B-4BE9-B28B-522AF6FBC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97A00C1B-8F8C-39F1-0B2D-C93582BCF1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9441AE99-B6DF-7727-08B3-AFA2CC6C991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268413"/>
            <a:ext cx="2819400" cy="4862512"/>
          </a:xfrm>
        </p:spPr>
        <p:txBody>
          <a:bodyPr/>
          <a:lstStyle/>
          <a:p>
            <a:r>
              <a:rPr lang="en-GB" altLang="en-US" sz="3600">
                <a:latin typeface="Comic Sans MS" panose="030F0702030302020204" pitchFamily="66" charset="0"/>
              </a:rPr>
              <a:t>Mice are small furry mammals.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ACF39825-36F8-1781-CCEC-36AEAE6B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5327650" cy="419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A878643-CF46-47D2-F475-2E4C54374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/>
              <a:t>A rabbit burrows under the ground to make a warren to live in.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48C2032-7789-5F0D-3895-0155E6F39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333FB705-A24D-A9B3-C43C-7BC8F0092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33563"/>
            <a:ext cx="6264275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FA8715B-87EF-5ABB-E793-308EE8B60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Environment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A4FA3E5-08ED-E027-2969-3A4EB7E5E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 </a:t>
            </a:r>
            <a:r>
              <a:rPr lang="en-GB" altLang="en-US">
                <a:latin typeface="Comic Sans MS" panose="030F0702030302020204" pitchFamily="66" charset="0"/>
              </a:rPr>
              <a:t>The word environment is used to describe what a habitat is like.</a:t>
            </a:r>
          </a:p>
          <a:p>
            <a:endParaRPr lang="en-GB" altLang="en-US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>
                <a:latin typeface="Comic Sans MS" panose="030F0702030302020204" pitchFamily="66" charset="0"/>
              </a:rPr>
              <a:t>For example, a desert is dry and hot during the day.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4DB7EBE0-FCE3-2D74-62CA-07CB71514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Adaptations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CD0016B1-6B53-7F23-AB97-DD8F28F95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Adaptations are features which organisms have that help them survive in their habitat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/>
          </a:p>
          <a:p>
            <a:r>
              <a:rPr lang="en-GB" altLang="en-US"/>
              <a:t>Here are some examples 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10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17FDFC9-9074-9556-550D-36E6E1DCA0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474BC16-3A8E-E9EF-1A8C-7EC5360A8AC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53" name="Picture 5" descr="Dromedary camel">
            <a:extLst>
              <a:ext uri="{FF2B5EF4-FFF2-40B4-BE49-F238E27FC236}">
                <a16:creationId xmlns:a16="http://schemas.microsoft.com/office/drawing/2014/main" id="{540E56D2-C19E-27B3-936F-29C80BBEA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7993063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>
            <a:extLst>
              <a:ext uri="{FF2B5EF4-FFF2-40B4-BE49-F238E27FC236}">
                <a16:creationId xmlns:a16="http://schemas.microsoft.com/office/drawing/2014/main" id="{A9DED7DF-7A16-6375-7233-BD74D747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49275"/>
            <a:ext cx="70691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Dromedary camel, Arabian camel, one-humped camel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>
            <a:extLst>
              <a:ext uri="{FF2B5EF4-FFF2-40B4-BE49-F238E27FC236}">
                <a16:creationId xmlns:a16="http://schemas.microsoft.com/office/drawing/2014/main" id="{5898EF98-15E8-9338-BC23-280B4F901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altLang="en-US" sz="5900">
              <a:latin typeface="Comic Sans MS" panose="030F0702030302020204" pitchFamily="66" charset="0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E71D457-0605-A0E0-FB86-216F5B4D948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60350"/>
            <a:ext cx="6985000" cy="2232025"/>
          </a:xfrm>
        </p:spPr>
        <p:txBody>
          <a:bodyPr/>
          <a:lstStyle/>
          <a:p>
            <a:r>
              <a:rPr lang="en-GB" altLang="en-US" sz="2000">
                <a:latin typeface="Comic Sans MS" panose="030F0702030302020204" pitchFamily="66" charset="0"/>
              </a:rPr>
              <a:t>Habitat: They live South West Asia and North Africa desert regions. They are also live in Australia. </a:t>
            </a:r>
            <a:br>
              <a:rPr lang="en-GB" altLang="en-US" sz="2000">
                <a:latin typeface="Comic Sans MS" panose="030F0702030302020204" pitchFamily="66" charset="0"/>
              </a:rPr>
            </a:br>
            <a:r>
              <a:rPr lang="en-GB" altLang="en-US" sz="2000">
                <a:latin typeface="Comic Sans MS" panose="030F0702030302020204" pitchFamily="66" charset="0"/>
              </a:rPr>
              <a:t>They live for 40-50 years. </a:t>
            </a:r>
            <a:br>
              <a:rPr lang="en-GB" altLang="en-US" sz="2000">
                <a:latin typeface="Comic Sans MS" panose="030F0702030302020204" pitchFamily="66" charset="0"/>
              </a:rPr>
            </a:br>
            <a:r>
              <a:rPr lang="en-GB" altLang="en-US" sz="2000">
                <a:latin typeface="Comic Sans MS" panose="030F0702030302020204" pitchFamily="66" charset="0"/>
              </a:rPr>
              <a:t>Length: 2.2-3.4m, Tail length: 50cm, Height at hump: 1.9-2.3m, Weight: 450-550kg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9B0B97BC-FF35-85C4-5590-78C9E837F08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3077" name="Picture 5" descr="Dromedary camels">
            <a:extLst>
              <a:ext uri="{FF2B5EF4-FFF2-40B4-BE49-F238E27FC236}">
                <a16:creationId xmlns:a16="http://schemas.microsoft.com/office/drawing/2014/main" id="{0ED225EC-C31F-64E6-CA29-8FAB45BBA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7235825" cy="471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>
            <a:extLst>
              <a:ext uri="{FF2B5EF4-FFF2-40B4-BE49-F238E27FC236}">
                <a16:creationId xmlns:a16="http://schemas.microsoft.com/office/drawing/2014/main" id="{AD3BCD7A-980E-1B4C-B44B-CC1A4E101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 camels habitat is a desert</a:t>
            </a:r>
          </a:p>
        </p:txBody>
      </p:sp>
      <p:pic>
        <p:nvPicPr>
          <p:cNvPr id="48132" name="Red moon desert.jpg">
            <a:hlinkClick r:id="" action="ppaction://media"/>
            <a:extLst>
              <a:ext uri="{FF2B5EF4-FFF2-40B4-BE49-F238E27FC236}">
                <a16:creationId xmlns:a16="http://schemas.microsoft.com/office/drawing/2014/main" id="{B2E3B52F-084C-05A5-36D4-222B65285CCF}"/>
              </a:ext>
            </a:extLst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0988" y="1600200"/>
            <a:ext cx="6040437" cy="45307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8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13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21238F2A-85CA-88D1-7494-44478C5809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147050" cy="776287"/>
          </a:xfrm>
        </p:spPr>
        <p:txBody>
          <a:bodyPr/>
          <a:lstStyle/>
          <a:p>
            <a:br>
              <a:rPr lang="en-GB" altLang="en-US" sz="2400"/>
            </a:br>
            <a:endParaRPr lang="en-GB" altLang="en-US" sz="2400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325F57D-F82B-11BD-EAC8-96DB139E4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47466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2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2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GB" altLang="en-US" sz="2200">
                <a:latin typeface="Comic Sans MS" panose="030F0702030302020204" pitchFamily="66" charset="0"/>
              </a:rPr>
              <a:t>Adaptations: They are desert animals and have numerous adaptations for life in an arid habitat. </a:t>
            </a:r>
          </a:p>
          <a:p>
            <a:pPr>
              <a:lnSpc>
                <a:spcPct val="80000"/>
              </a:lnSpc>
            </a:pPr>
            <a:endParaRPr lang="en-GB" altLang="en-US" sz="22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22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200">
                <a:latin typeface="Comic Sans MS" panose="030F0702030302020204" pitchFamily="66" charset="0"/>
              </a:rPr>
              <a:t>The hump stores fat, which they are able to draw upon for water.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200">
                <a:latin typeface="Comic Sans MS" panose="030F0702030302020204" pitchFamily="66" charset="0"/>
              </a:rPr>
              <a:t>They have webbed feet (to prevent sinking in the sand);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200">
                <a:latin typeface="Comic Sans MS" panose="030F0702030302020204" pitchFamily="66" charset="0"/>
              </a:rPr>
              <a:t>They can close their nostrils and they have a double row of eyelashes to keep out the sand.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200">
                <a:latin typeface="Comic Sans MS" panose="030F0702030302020204" pitchFamily="66" charset="0"/>
              </a:rPr>
              <a:t>They can endure long periods without drinking - up to 17 days.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200">
                <a:latin typeface="Comic Sans MS" panose="030F0702030302020204" pitchFamily="66" charset="0"/>
              </a:rPr>
              <a:t>When they do drink, they can take up to 136 litres (30 gallons) at a time. By producing dry faeces and little urine, they can conserve water.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2200">
                <a:latin typeface="Comic Sans MS" panose="030F0702030302020204" pitchFamily="66" charset="0"/>
              </a:rPr>
              <a:t>Their body temperature can rise 6-8 degree Celsius before sweating.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FF83B7E-107C-615F-0BD5-D067C2672B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0965F71-97E9-D102-96EC-90460A31F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7" name="Picture 5" descr="Polar bear relaxing">
            <a:extLst>
              <a:ext uri="{FF2B5EF4-FFF2-40B4-BE49-F238E27FC236}">
                <a16:creationId xmlns:a16="http://schemas.microsoft.com/office/drawing/2014/main" id="{6B9E5EC2-9457-84F8-3265-22848592E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6327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1CBC554-62D2-5267-8D42-9949AA5FB0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A5B09B7-3C7E-216E-846D-19521692E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3" name="Picture 5" descr="Polar bears fighting">
            <a:extLst>
              <a:ext uri="{FF2B5EF4-FFF2-40B4-BE49-F238E27FC236}">
                <a16:creationId xmlns:a16="http://schemas.microsoft.com/office/drawing/2014/main" id="{0F0E7C95-C62F-37E5-3D8B-817B5A64F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7272337" cy="54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8E654BD-C1EC-B479-C930-F8D241158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Key words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1CB6568-15E2-E8A0-CEF1-22781974E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4400">
                <a:latin typeface="Comic Sans MS" panose="030F0702030302020204" pitchFamily="66" charset="0"/>
              </a:rPr>
              <a:t>Habitat</a:t>
            </a:r>
          </a:p>
          <a:p>
            <a:pPr>
              <a:lnSpc>
                <a:spcPct val="90000"/>
              </a:lnSpc>
            </a:pPr>
            <a:r>
              <a:rPr lang="en-GB" altLang="en-US" sz="4400">
                <a:latin typeface="Comic Sans MS" panose="030F0702030302020204" pitchFamily="66" charset="0"/>
              </a:rPr>
              <a:t>Microhabitat</a:t>
            </a:r>
          </a:p>
          <a:p>
            <a:pPr>
              <a:lnSpc>
                <a:spcPct val="90000"/>
              </a:lnSpc>
            </a:pPr>
            <a:r>
              <a:rPr lang="en-GB" altLang="en-US" sz="4400">
                <a:latin typeface="Comic Sans MS" panose="030F0702030302020204" pitchFamily="66" charset="0"/>
              </a:rPr>
              <a:t>Environment</a:t>
            </a:r>
          </a:p>
          <a:p>
            <a:pPr>
              <a:lnSpc>
                <a:spcPct val="90000"/>
              </a:lnSpc>
            </a:pPr>
            <a:r>
              <a:rPr lang="en-GB" altLang="en-US" sz="4400">
                <a:latin typeface="Comic Sans MS" panose="030F0702030302020204" pitchFamily="66" charset="0"/>
              </a:rPr>
              <a:t>Adapted</a:t>
            </a:r>
          </a:p>
          <a:p>
            <a:pPr>
              <a:lnSpc>
                <a:spcPct val="90000"/>
              </a:lnSpc>
            </a:pPr>
            <a:r>
              <a:rPr lang="en-GB" altLang="en-US" sz="4400">
                <a:latin typeface="Comic Sans MS" panose="030F0702030302020204" pitchFamily="66" charset="0"/>
              </a:rPr>
              <a:t>Adaptation</a:t>
            </a:r>
          </a:p>
          <a:p>
            <a:pPr>
              <a:lnSpc>
                <a:spcPct val="90000"/>
              </a:lnSpc>
            </a:pPr>
            <a:r>
              <a:rPr lang="en-GB" altLang="en-US" sz="4400">
                <a:latin typeface="Comic Sans MS" panose="030F0702030302020204" pitchFamily="66" charset="0"/>
              </a:rPr>
              <a:t>Community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C6E6F02-B2C7-2571-37DC-1BF04F77A5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34EDE81-5864-B742-D3F5-62063568C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964612" cy="57927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The polar bear is the largest land carnivore and has a reputation as the only animal that actively hunts humans.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Live up to 25 years.   </a:t>
            </a:r>
          </a:p>
          <a:p>
            <a:pPr>
              <a:lnSpc>
                <a:spcPct val="80000"/>
              </a:lnSpc>
            </a:pPr>
            <a:br>
              <a:rPr lang="en-GB" altLang="en-US" sz="1800">
                <a:latin typeface="Comic Sans MS" panose="030F0702030302020204" pitchFamily="66" charset="0"/>
              </a:rPr>
            </a:br>
            <a:r>
              <a:rPr lang="en-GB" altLang="en-US" sz="1800">
                <a:latin typeface="Comic Sans MS" panose="030F0702030302020204" pitchFamily="66" charset="0"/>
              </a:rPr>
              <a:t>Body length: male: 240-260cm, female: 190-210cm. Weight: male: 400-600kg, female: 200-300kg. They are the largest species of bear and the largest land carnivore.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  </a:t>
            </a:r>
          </a:p>
          <a:p>
            <a:pPr>
              <a:lnSpc>
                <a:spcPct val="80000"/>
              </a:lnSpc>
            </a:pPr>
            <a:r>
              <a:rPr lang="en-GB" altLang="en-US" sz="1800">
                <a:latin typeface="Comic Sans MS" panose="030F0702030302020204" pitchFamily="66" charset="0"/>
              </a:rPr>
              <a:t>Habitat</a:t>
            </a:r>
            <a:br>
              <a:rPr lang="en-GB" altLang="en-US" sz="1800">
                <a:latin typeface="Comic Sans MS" panose="030F0702030302020204" pitchFamily="66" charset="0"/>
              </a:rPr>
            </a:br>
            <a:r>
              <a:rPr lang="en-GB" altLang="en-US" sz="1800">
                <a:latin typeface="Comic Sans MS" panose="030F0702030302020204" pitchFamily="66" charset="0"/>
              </a:rPr>
              <a:t>They spend most of their time on Arctic ice floes, and when they are on the shore they remain near the water. Polar bears are found throughout the Arctic.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8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Adaptations: They are strong swimmers and have many adaptations for an aquatic environment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They are well insulated with fat,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Their nostrils close and their ears are held close to their head when underwater.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Their feet are partially webbed.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They have a remarkable sense of smell and can detect a carcass from 3km away.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They have large, furry feet that act as snowshoes.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GB" altLang="en-US" sz="1800">
                <a:latin typeface="Comic Sans MS" panose="030F0702030302020204" pitchFamily="66" charset="0"/>
              </a:rPr>
              <a:t>Their creamy-white fur is dense and water-repellent, enabling them to shake dry after swimming.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19ED173-0748-8777-58CF-3B24270F7D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8E38AD4-7A55-8A20-8FFE-B3077A475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9" name="Picture 5" descr="Polar bear and cub">
            <a:extLst>
              <a:ext uri="{FF2B5EF4-FFF2-40B4-BE49-F238E27FC236}">
                <a16:creationId xmlns:a16="http://schemas.microsoft.com/office/drawing/2014/main" id="{DFBFE8EB-2206-F0DB-464E-CF4D38EF2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7777162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C8AA1B2F-4F46-60F5-44A9-E9B802ED6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latin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</a:endParaRPr>
          </a:p>
          <a:p>
            <a:r>
              <a:rPr lang="en-GB" altLang="en-US" sz="2400">
                <a:latin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882378B-F2D5-0588-FBCB-76F33F94E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Habitats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F710C25-0B36-1C66-0631-B051D11C4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>
                <a:latin typeface="Comic Sans MS" panose="030F0702030302020204" pitchFamily="66" charset="0"/>
              </a:rPr>
              <a:t>What is a habitat?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>
                <a:latin typeface="Comic Sans MS" panose="030F0702030302020204" pitchFamily="66" charset="0"/>
              </a:rPr>
              <a:t>The place where an organism lives is called a habitat.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>
                <a:latin typeface="Comic Sans MS" panose="030F0702030302020204" pitchFamily="66" charset="0"/>
              </a:rPr>
              <a:t>Here are some examples of habitats </a:t>
            </a: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C439B683-D88F-CF59-7C58-087611C4D9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625" y="4724400"/>
            <a:ext cx="936625" cy="0"/>
          </a:xfrm>
          <a:prstGeom prst="line">
            <a:avLst/>
          </a:prstGeom>
          <a:noFill/>
          <a:ln w="793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DD09C6E-9A06-AE59-29E4-1C27B54A47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Pond</a:t>
            </a:r>
            <a:r>
              <a:rPr lang="en-GB" altLang="en-US"/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82D7D1E-3F49-0D40-EA5C-9A604FD2D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F524AC5D-45EF-168F-788C-F317B72A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049962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E57A37C-8200-5DB4-66BD-4DA889AA7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Woodland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3566566-FB9D-90CD-DA99-C98081D50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A2D29F3D-AAC9-2903-F596-4981C39F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408737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2D8CF5E-AA3E-D78C-CFA0-B59B6D388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Hedge</a:t>
            </a:r>
            <a:r>
              <a:rPr lang="en-GB" altLang="en-US"/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C2F257C-E300-4F48-8A4C-0F13CF3587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2800"/>
              <a:t> 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515DE0A8-01D5-F4B6-EE62-DE042D3A816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341438"/>
            <a:ext cx="6697662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A1A201D5-4130-029E-79F5-010D237B2B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2708275"/>
            <a:ext cx="7772400" cy="1828800"/>
          </a:xfrm>
        </p:spPr>
        <p:txBody>
          <a:bodyPr/>
          <a:lstStyle/>
          <a:p>
            <a:r>
              <a:rPr lang="en-GB" altLang="en-US" sz="4000">
                <a:latin typeface="Comic Sans MS" panose="030F0702030302020204" pitchFamily="66" charset="0"/>
              </a:rPr>
              <a:t>Different organisms live in different habitats.</a:t>
            </a:r>
            <a:br>
              <a:rPr lang="en-GB" altLang="en-US" sz="4000">
                <a:latin typeface="Comic Sans MS" panose="030F0702030302020204" pitchFamily="66" charset="0"/>
              </a:rPr>
            </a:br>
            <a:br>
              <a:rPr lang="en-GB" altLang="en-US" sz="4000">
                <a:latin typeface="Comic Sans MS" panose="030F0702030302020204" pitchFamily="66" charset="0"/>
              </a:rPr>
            </a:br>
            <a:r>
              <a:rPr lang="en-GB" altLang="en-US" sz="4000">
                <a:latin typeface="Comic Sans MS" panose="030F0702030302020204" pitchFamily="66" charset="0"/>
              </a:rPr>
              <a:t>Can you name two organisms for each of the habitats?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06165A2A-31D4-3DBA-5E36-57E7DC5F3A2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 flipV="1">
            <a:off x="1331913" y="6237288"/>
            <a:ext cx="6400800" cy="10318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ACCC812-30C4-B49F-D6A4-AB0F438C3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anose="030F0702030302020204" pitchFamily="66" charset="0"/>
              </a:rPr>
              <a:t>Pond</a:t>
            </a:r>
            <a:r>
              <a:rPr lang="en-GB" altLang="en-US"/>
              <a:t> 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1376E6D-B3B6-6F1C-0C84-219A829A1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0772A531-E3F4-65A0-96B1-1890A7A64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96975"/>
            <a:ext cx="6049962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157</TotalTime>
  <Words>736</Words>
  <Application>Microsoft Office PowerPoint</Application>
  <PresentationFormat>On-screen Show (4:3)</PresentationFormat>
  <Paragraphs>116</Paragraphs>
  <Slides>32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Times New Roman</vt:lpstr>
      <vt:lpstr>Verdana</vt:lpstr>
      <vt:lpstr>Wingdings</vt:lpstr>
      <vt:lpstr>Comic Sans MS</vt:lpstr>
      <vt:lpstr>Cliff</vt:lpstr>
      <vt:lpstr>Year 7</vt:lpstr>
      <vt:lpstr>Objectives</vt:lpstr>
      <vt:lpstr>Key words</vt:lpstr>
      <vt:lpstr>Habitats</vt:lpstr>
      <vt:lpstr>Pond </vt:lpstr>
      <vt:lpstr>Woodland</vt:lpstr>
      <vt:lpstr>Hedge </vt:lpstr>
      <vt:lpstr>Different organisms live in different habitats.  Can you name two organisms for each of the habitats?</vt:lpstr>
      <vt:lpstr>Pond </vt:lpstr>
      <vt:lpstr>A frog is an amphibian because it lives in water and on land. </vt:lpstr>
      <vt:lpstr>Fish live and breathe in water. This is a stickleback. </vt:lpstr>
      <vt:lpstr>PowerPoint Presentation</vt:lpstr>
      <vt:lpstr>Ducks are birds that have waterproof feathers. They live on a pond and on land. </vt:lpstr>
      <vt:lpstr>Woodland</vt:lpstr>
      <vt:lpstr>Birds</vt:lpstr>
      <vt:lpstr>A badger makes it’s home under the ground. It sleeps during the day and is awake at night. </vt:lpstr>
      <vt:lpstr>Owl</vt:lpstr>
      <vt:lpstr>Hedge </vt:lpstr>
      <vt:lpstr>A hedgehog is a prickly mammal that sleeps through the winter. </vt:lpstr>
      <vt:lpstr>PowerPoint Presentation</vt:lpstr>
      <vt:lpstr>A rabbit burrows under the ground to make a warren to live in. </vt:lpstr>
      <vt:lpstr>Environment</vt:lpstr>
      <vt:lpstr>Adaptations</vt:lpstr>
      <vt:lpstr>PowerPoint Presentation</vt:lpstr>
      <vt:lpstr>PowerPoint Presentation</vt:lpstr>
      <vt:lpstr>A camels habitat is a desert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Wirral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Bella Griffiths</dc:creator>
  <cp:lastModifiedBy>Nayan GRIFFITHS</cp:lastModifiedBy>
  <cp:revision>31</cp:revision>
  <dcterms:created xsi:type="dcterms:W3CDTF">2003-09-16T18:11:23Z</dcterms:created>
  <dcterms:modified xsi:type="dcterms:W3CDTF">2023-03-14T11:18:34Z</dcterms:modified>
</cp:coreProperties>
</file>